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523" r:id="rId5"/>
    <p:sldId id="320"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5" r:id="rId20"/>
    <p:sldId id="326" r:id="rId21"/>
    <p:sldId id="332" r:id="rId22"/>
    <p:sldId id="323" r:id="rId23"/>
    <p:sldId id="333" r:id="rId24"/>
    <p:sldId id="533" r:id="rId25"/>
    <p:sldId id="532" r:id="rId26"/>
    <p:sldId id="534" r:id="rId27"/>
    <p:sldId id="535" r:id="rId28"/>
    <p:sldId id="536" r:id="rId29"/>
    <p:sldId id="537" r:id="rId30"/>
    <p:sldId id="538" r:id="rId31"/>
    <p:sldId id="539" r:id="rId32"/>
    <p:sldId id="540" r:id="rId33"/>
    <p:sldId id="541" r:id="rId34"/>
    <p:sldId id="542"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298A"/>
    <a:srgbClr val="974CEA"/>
    <a:srgbClr val="C39C2F"/>
    <a:srgbClr val="C59C27"/>
    <a:srgbClr val="D13940"/>
    <a:srgbClr val="EF9A1A"/>
    <a:srgbClr val="907262"/>
    <a:srgbClr val="B3CD1F"/>
    <a:srgbClr val="43B1E5"/>
    <a:srgbClr val="00B8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86" autoAdjust="0"/>
    <p:restoredTop sz="71725" autoAdjust="0"/>
  </p:normalViewPr>
  <p:slideViewPr>
    <p:cSldViewPr snapToGrid="0" showGuides="1">
      <p:cViewPr varScale="1">
        <p:scale>
          <a:sx n="75" d="100"/>
          <a:sy n="75" d="100"/>
        </p:scale>
        <p:origin x="1312" y="17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84371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a:t>
            </a:fld>
            <a:endParaRPr lang="en-US"/>
          </a:p>
        </p:txBody>
      </p:sp>
    </p:spTree>
    <p:extLst>
      <p:ext uri="{BB962C8B-B14F-4D97-AF65-F5344CB8AC3E}">
        <p14:creationId xmlns:p14="http://schemas.microsoft.com/office/powerpoint/2010/main" val="4098780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019751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23630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CC8C5CC8-8690-884D-B068-6A2CD155D7B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6407780F-DC08-3848-A536-C82805C7F8A1}"/>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17DEFBC4-AA31-4448-A623-8E6DF8AB037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nvie.com/posts/a-successful-git-branching-mode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creativecommons.org/licenses/by-sa/4.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207546" y="330357"/>
            <a:ext cx="8292316" cy="1030930"/>
          </a:xfrm>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207546" y="1689234"/>
            <a:ext cx="8981279" cy="2855300"/>
          </a:xfrm>
        </p:spPr>
        <p:txBody>
          <a:bodyPr/>
          <a:lstStyle/>
          <a:p>
            <a:pPr>
              <a:lnSpc>
                <a:spcPct val="100000"/>
              </a:lnSpc>
              <a:spcBef>
                <a:spcPts val="0"/>
              </a:spcBef>
            </a:pPr>
            <a:endParaRPr lang="en-US" sz="1800" dirty="0"/>
          </a:p>
          <a:p>
            <a:pPr>
              <a:lnSpc>
                <a:spcPct val="100000"/>
              </a:lnSpc>
              <a:spcBef>
                <a:spcPts val="0"/>
              </a:spcBef>
            </a:pPr>
            <a:r>
              <a:rPr lang="en-US" sz="2000" u="sng" dirty="0"/>
              <a:t>Rinku Gupta</a:t>
            </a:r>
          </a:p>
          <a:p>
            <a:pPr>
              <a:lnSpc>
                <a:spcPct val="100000"/>
              </a:lnSpc>
              <a:spcBef>
                <a:spcPts val="0"/>
              </a:spcBef>
            </a:pPr>
            <a:r>
              <a:rPr lang="en-US" sz="1800" dirty="0"/>
              <a:t>Argonne National Laboratory</a:t>
            </a:r>
          </a:p>
          <a:p>
            <a:pPr>
              <a:spcBef>
                <a:spcPts val="2400"/>
              </a:spcBef>
            </a:pPr>
            <a:r>
              <a:rPr lang="en-US" sz="2000" b="1" dirty="0"/>
              <a:t>Better Scientific Software Tutorial, SEA-ISS</a:t>
            </a:r>
          </a:p>
          <a:p>
            <a:pPr>
              <a:spcBef>
                <a:spcPts val="2400"/>
              </a:spcBef>
            </a:pPr>
            <a:r>
              <a:rPr lang="en-US" sz="2000" b="1" dirty="0"/>
              <a:t>March 25, 2021</a:t>
            </a:r>
            <a:endParaRPr lang="en-US" sz="2000" dirty="0"/>
          </a:p>
        </p:txBody>
      </p:sp>
      <p:pic>
        <p:nvPicPr>
          <p:cNvPr id="4" name="Picture 3">
            <a:extLst>
              <a:ext uri="{FF2B5EF4-FFF2-40B4-BE49-F238E27FC236}">
                <a16:creationId xmlns:a16="http://schemas.microsoft.com/office/drawing/2014/main" id="{1DB1A495-500F-4087-A25F-C970D4BE5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7D545C8E-E77C-460E-B165-EF6B0CB54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2E1B98-3A9E-49BD-A94D-FC6E5B170830}"/>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
        <p:nvSpPr>
          <p:cNvPr id="3" name="TextBox 2">
            <a:extLst>
              <a:ext uri="{FF2B5EF4-FFF2-40B4-BE49-F238E27FC236}">
                <a16:creationId xmlns:a16="http://schemas.microsoft.com/office/drawing/2014/main" id="{779472AC-87B6-5B49-91A2-BCCF77DE3350}"/>
              </a:ext>
            </a:extLst>
          </p:cNvPr>
          <p:cNvSpPr txBox="1"/>
          <p:nvPr/>
        </p:nvSpPr>
        <p:spPr>
          <a:xfrm>
            <a:off x="8981280" y="5644371"/>
            <a:ext cx="2146503" cy="337015"/>
          </a:xfrm>
          <a:prstGeom prst="rect">
            <a:avLst/>
          </a:prstGeom>
          <a:noFill/>
        </p:spPr>
        <p:txBody>
          <a:bodyPr wrap="square" lIns="118872" tIns="91440" rIns="118872" bIns="91440" rtlCol="0" anchor="ctr" anchorCtr="0">
            <a:spAutoFit/>
          </a:bodyPr>
          <a:lstStyle/>
          <a:p>
            <a:pPr>
              <a:lnSpc>
                <a:spcPct val="90000"/>
              </a:lnSpc>
            </a:pPr>
            <a:r>
              <a:rPr lang="en-US" sz="1100" dirty="0"/>
              <a:t>LA-UR-20-27704</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05111"/>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Git Workflow Models of Different complexity</a:t>
            </a: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p:txBody>
          <a:bodyPr/>
          <a:lstStyle/>
          <a:p>
            <a:r>
              <a:rPr lang="en-US" dirty="0"/>
              <a:t>Git Flow</a:t>
            </a:r>
          </a:p>
          <a:p>
            <a:r>
              <a:rPr lang="en-US" dirty="0" err="1"/>
              <a:t>Github</a:t>
            </a:r>
            <a:r>
              <a:rPr lang="en-US" dirty="0"/>
              <a:t> Flow</a:t>
            </a:r>
          </a:p>
          <a:p>
            <a:r>
              <a:rPr lang="en-US" dirty="0"/>
              <a:t>Gitlab Flow</a:t>
            </a:r>
          </a:p>
          <a:p>
            <a:r>
              <a:rPr lang="en-US" dirty="0"/>
              <a:t>Trilionos Workflow</a:t>
            </a:r>
          </a:p>
          <a:p>
            <a:pPr marL="0" indent="0">
              <a:buNone/>
            </a:pPr>
            <a:endParaRPr lang="en-US" dirty="0"/>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018087"/>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409950" y="4514850"/>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09950" y="5295900"/>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409950" y="479688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3461245" y="3957969"/>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3676650" y="5295900"/>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4095979" y="5867400"/>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5048250" y="5295900"/>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5467579" y="5867400"/>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394335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548640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7867650" y="468839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7867649" y="5448298"/>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7337423" y="4530184"/>
            <a:ext cx="530226" cy="7434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6420243" y="5325758"/>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5035380" y="5324997"/>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3645941" y="5240435"/>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5446228" y="525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5017541" y="5256477"/>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6830862" y="5255208"/>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7276298" y="525520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7851140" y="447288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Tree>
    <p:extLst>
      <p:ext uri="{BB962C8B-B14F-4D97-AF65-F5344CB8AC3E}">
        <p14:creationId xmlns:p14="http://schemas.microsoft.com/office/powerpoint/2010/main" val="1579893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3"/>
              </a:rPr>
              <a:t>Creative</a:t>
            </a:r>
            <a:r>
              <a:rPr lang="en-US" sz="1600" dirty="0">
                <a:hlinkClick r:id="rId4"/>
              </a:rPr>
              <a:t> Commons Attribution 4.0 International License</a:t>
            </a:r>
            <a:r>
              <a:rPr lang="en-US" sz="1600" dirty="0"/>
              <a:t> (CC BY 4.0).</a:t>
            </a:r>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892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15436</TotalTime>
  <Words>1619</Words>
  <Application>Microsoft Macintosh PowerPoint</Application>
  <PresentationFormat>Custom</PresentationFormat>
  <Paragraphs>246</Paragraphs>
  <Slides>31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Git Workflow Models of Different complexity </vt:lpstr>
      <vt:lpstr>Git Flow</vt:lpstr>
      <vt:lpstr>GitHub Flow</vt:lpstr>
      <vt:lpstr>GitLab Flow</vt:lpstr>
      <vt:lpstr>Current Trilinos Workflow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Gupta, Rinku K.</cp:lastModifiedBy>
  <cp:revision>363</cp:revision>
  <cp:lastPrinted>2017-11-02T18:35:01Z</cp:lastPrinted>
  <dcterms:created xsi:type="dcterms:W3CDTF">2018-11-06T17:28:56Z</dcterms:created>
  <dcterms:modified xsi:type="dcterms:W3CDTF">2021-03-21T01:34:40Z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